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6858000" cy="9906000" type="A4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2208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97847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241550" y="685800"/>
            <a:ext cx="23749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1911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t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znes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reść - poziom 1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8" name="Symbol zastępczy tekstu 11"/>
          <p:cNvSpPr>
            <a:spLocks noGrp="1"/>
          </p:cNvSpPr>
          <p:nvPr>
            <p:ph type="body" idx="13"/>
          </p:nvPr>
        </p:nvSpPr>
        <p:spPr>
          <a:xfrm>
            <a:off x="393700" y="3695700"/>
            <a:ext cx="5969000" cy="4686300"/>
          </a:xfrm>
          <a:prstGeom prst="rect">
            <a:avLst/>
          </a:prstGeom>
        </p:spPr>
        <p:txBody>
          <a:bodyPr/>
          <a:lstStyle/>
          <a:p>
            <a:pPr algn="just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" name="Symbol zastępczy tekstu 17"/>
          <p:cNvSpPr>
            <a:spLocks noGrp="1"/>
          </p:cNvSpPr>
          <p:nvPr>
            <p:ph type="body" sz="quarter" idx="14"/>
          </p:nvPr>
        </p:nvSpPr>
        <p:spPr>
          <a:xfrm>
            <a:off x="393700" y="1308100"/>
            <a:ext cx="5969000" cy="317500"/>
          </a:xfrm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rysty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6" descr="Obraz 6"/>
          <p:cNvPicPr>
            <a:picLocks noChangeAspect="1"/>
          </p:cNvPicPr>
          <p:nvPr/>
        </p:nvPicPr>
        <p:blipFill>
          <a:blip r:embed="rId2"/>
          <a:srcRect l="11749"/>
          <a:stretch>
            <a:fillRect/>
          </a:stretch>
        </p:blipFill>
        <p:spPr>
          <a:xfrm>
            <a:off x="459740" y="257810"/>
            <a:ext cx="2195195" cy="846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Obraz 7" descr="Obraz 7"/>
          <p:cNvPicPr>
            <a:picLocks noChangeAspect="1"/>
          </p:cNvPicPr>
          <p:nvPr/>
        </p:nvPicPr>
        <p:blipFill>
          <a:blip r:embed="rId3"/>
          <a:srcRect l="6824"/>
          <a:stretch>
            <a:fillRect/>
          </a:stretch>
        </p:blipFill>
        <p:spPr>
          <a:xfrm>
            <a:off x="459740" y="8603932"/>
            <a:ext cx="825501" cy="8991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" name="Pole tekstowe 3"/>
          <p:cNvGrpSpPr/>
          <p:nvPr/>
        </p:nvGrpSpPr>
        <p:grpSpPr>
          <a:xfrm>
            <a:off x="1538286" y="9045892"/>
            <a:ext cx="981712" cy="457201"/>
            <a:chOff x="0" y="0"/>
            <a:chExt cx="981710" cy="457200"/>
          </a:xfrm>
        </p:grpSpPr>
        <p:sp>
          <p:nvSpPr>
            <p:cNvPr id="39" name="Prostokąt"/>
            <p:cNvSpPr/>
            <p:nvPr/>
          </p:nvSpPr>
          <p:spPr>
            <a:xfrm>
              <a:off x="-1" y="0"/>
              <a:ext cx="981712" cy="4572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40" name="MASIOTA…"/>
            <p:cNvSpPr txBox="1"/>
            <p:nvPr/>
          </p:nvSpPr>
          <p:spPr>
            <a:xfrm>
              <a:off x="-1" y="0"/>
              <a:ext cx="981712" cy="434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 b="1"/>
              </a:pPr>
              <a:r>
                <a:t>MASIOTA</a:t>
              </a:r>
              <a:endParaRPr sz="1200"/>
            </a:p>
            <a:p>
              <a:pPr>
                <a:defRPr sz="700" b="1"/>
              </a:pPr>
              <a:r>
                <a:t>adwokaci i radcowie </a:t>
              </a:r>
              <a:endParaRPr sz="1200"/>
            </a:p>
            <a:p>
              <a:pPr>
                <a:defRPr sz="700" b="1"/>
              </a:pPr>
              <a:r>
                <a:t>prawni</a:t>
              </a:r>
            </a:p>
          </p:txBody>
        </p:sp>
      </p:grpSp>
      <p:grpSp>
        <p:nvGrpSpPr>
          <p:cNvPr id="44" name="Pole tekstowe 4"/>
          <p:cNvGrpSpPr/>
          <p:nvPr/>
        </p:nvGrpSpPr>
        <p:grpSpPr>
          <a:xfrm>
            <a:off x="2585085" y="8759829"/>
            <a:ext cx="1778001" cy="777241"/>
            <a:chOff x="0" y="0"/>
            <a:chExt cx="1778000" cy="777240"/>
          </a:xfrm>
        </p:grpSpPr>
        <p:sp>
          <p:nvSpPr>
            <p:cNvPr id="42" name="Prostokąt"/>
            <p:cNvSpPr/>
            <p:nvPr/>
          </p:nvSpPr>
          <p:spPr>
            <a:xfrm>
              <a:off x="0" y="0"/>
              <a:ext cx="1778000" cy="73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43" name="Adres korespondencyjny:…"/>
            <p:cNvSpPr txBox="1"/>
            <p:nvPr/>
          </p:nvSpPr>
          <p:spPr>
            <a:xfrm>
              <a:off x="0" y="0"/>
              <a:ext cx="1778000" cy="777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/>
              </a:pPr>
              <a:r>
                <a:t>Adres korespondencyjny:</a:t>
              </a:r>
              <a:endParaRPr sz="1200"/>
            </a:p>
            <a:p>
              <a:pPr>
                <a:defRPr sz="700" b="1"/>
              </a:pPr>
              <a:r>
                <a:t> </a:t>
              </a:r>
              <a:endParaRPr sz="1200"/>
            </a:p>
            <a:p>
              <a:pPr>
                <a:defRPr sz="700" b="1"/>
              </a:pPr>
              <a:r>
                <a:t>Poznań</a:t>
              </a:r>
              <a:endParaRPr sz="1200"/>
            </a:p>
            <a:p>
              <a:pPr>
                <a:defRPr sz="700"/>
              </a:pPr>
              <a:r>
                <a:t>ul. Paderewskiego 6/2, 61-770 Poznań</a:t>
              </a:r>
              <a:endParaRPr sz="1200"/>
            </a:p>
            <a:p>
              <a:pPr>
                <a:defRPr sz="700"/>
              </a:pPr>
              <a:r>
                <a:t>tel. +48 61 852 36 23</a:t>
              </a:r>
              <a:endParaRPr sz="1200"/>
            </a:p>
            <a:p>
              <a:pPr>
                <a:defRPr sz="700"/>
              </a:pPr>
              <a:r>
                <a:t>kancelaria@masiota.com</a:t>
              </a:r>
            </a:p>
          </p:txBody>
        </p:sp>
      </p:grpSp>
      <p:grpSp>
        <p:nvGrpSpPr>
          <p:cNvPr id="47" name="Pole tekstowe 5"/>
          <p:cNvGrpSpPr/>
          <p:nvPr/>
        </p:nvGrpSpPr>
        <p:grpSpPr>
          <a:xfrm>
            <a:off x="4186873" y="8770939"/>
            <a:ext cx="1456056" cy="777241"/>
            <a:chOff x="0" y="0"/>
            <a:chExt cx="1456055" cy="777240"/>
          </a:xfrm>
        </p:grpSpPr>
        <p:sp>
          <p:nvSpPr>
            <p:cNvPr id="45" name="Prostokąt"/>
            <p:cNvSpPr/>
            <p:nvPr/>
          </p:nvSpPr>
          <p:spPr>
            <a:xfrm>
              <a:off x="0" y="0"/>
              <a:ext cx="1456056" cy="73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46" name="Oddział:…"/>
            <p:cNvSpPr txBox="1"/>
            <p:nvPr/>
          </p:nvSpPr>
          <p:spPr>
            <a:xfrm>
              <a:off x="0" y="0"/>
              <a:ext cx="1456056" cy="777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/>
              </a:pPr>
              <a:r>
                <a:t>Oddział:</a:t>
              </a:r>
              <a:endParaRPr sz="1200"/>
            </a:p>
            <a:p>
              <a:pPr>
                <a:defRPr sz="700" b="1"/>
              </a:pPr>
              <a:r>
                <a:t> </a:t>
              </a:r>
              <a:endParaRPr sz="1200"/>
            </a:p>
            <a:p>
              <a:pPr>
                <a:defRPr sz="700" b="1"/>
              </a:pPr>
              <a:r>
                <a:t>Warszawa</a:t>
              </a:r>
              <a:endParaRPr sz="1200"/>
            </a:p>
            <a:p>
              <a:pPr>
                <a:defRPr sz="700"/>
              </a:pPr>
              <a:r>
                <a:t>ul. Trębacka 4, 00-074 Warszawa</a:t>
              </a:r>
              <a:endParaRPr sz="1200"/>
            </a:p>
            <a:p>
              <a:pPr>
                <a:defRPr sz="700"/>
              </a:pPr>
              <a:r>
                <a:t>tel. +48 22 630 94 49</a:t>
              </a:r>
              <a:endParaRPr sz="1200"/>
            </a:p>
            <a:p>
              <a:pPr>
                <a:defRPr sz="700"/>
              </a:pPr>
              <a:r>
                <a:t>office@masiota.com</a:t>
              </a:r>
            </a:p>
          </p:txBody>
        </p:sp>
      </p:grpSp>
      <p:grpSp>
        <p:nvGrpSpPr>
          <p:cNvPr id="50" name="Pole tekstowe 6"/>
          <p:cNvGrpSpPr/>
          <p:nvPr/>
        </p:nvGrpSpPr>
        <p:grpSpPr>
          <a:xfrm>
            <a:off x="5515609" y="8762679"/>
            <a:ext cx="889001" cy="219710"/>
            <a:chOff x="0" y="0"/>
            <a:chExt cx="889000" cy="219709"/>
          </a:xfrm>
        </p:grpSpPr>
        <p:sp>
          <p:nvSpPr>
            <p:cNvPr id="48" name="Prostokąt"/>
            <p:cNvSpPr/>
            <p:nvPr/>
          </p:nvSpPr>
          <p:spPr>
            <a:xfrm>
              <a:off x="0" y="0"/>
              <a:ext cx="889000" cy="2197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49" name="www.masiota.com"/>
            <p:cNvSpPr txBox="1"/>
            <p:nvPr/>
          </p:nvSpPr>
          <p:spPr>
            <a:xfrm>
              <a:off x="0" y="0"/>
              <a:ext cx="889000" cy="205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700"/>
              </a:lvl1pPr>
            </a:lstStyle>
            <a:p>
              <a:r>
                <a:t>www.masiota.com</a:t>
              </a:r>
            </a:p>
          </p:txBody>
        </p:sp>
      </p:grpSp>
      <p:pic>
        <p:nvPicPr>
          <p:cNvPr id="51" name="Obraz 7" descr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0" cy="3423237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Treść - poziom 1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3" name="Symbol zastępczy tekstu 11"/>
          <p:cNvSpPr>
            <a:spLocks noGrp="1"/>
          </p:cNvSpPr>
          <p:nvPr>
            <p:ph type="body" idx="13"/>
          </p:nvPr>
        </p:nvSpPr>
        <p:spPr>
          <a:xfrm>
            <a:off x="393700" y="3683000"/>
            <a:ext cx="5969000" cy="4699000"/>
          </a:xfrm>
          <a:prstGeom prst="rect">
            <a:avLst/>
          </a:prstGeom>
        </p:spPr>
        <p:txBody>
          <a:bodyPr/>
          <a:lstStyle/>
          <a:p>
            <a:pPr algn="just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4" name="Symbol zastępczy tekstu 17"/>
          <p:cNvSpPr>
            <a:spLocks noGrp="1"/>
          </p:cNvSpPr>
          <p:nvPr>
            <p:ph type="body" sz="quarter" idx="14"/>
          </p:nvPr>
        </p:nvSpPr>
        <p:spPr>
          <a:xfrm>
            <a:off x="393700" y="1308100"/>
            <a:ext cx="5969000" cy="317500"/>
          </a:xfrm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55" name="Grafika 6" descr="Graf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87" y="369737"/>
            <a:ext cx="1974223" cy="624329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ol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Obraz 6" descr="Obraz 6"/>
          <p:cNvPicPr>
            <a:picLocks noChangeAspect="1"/>
          </p:cNvPicPr>
          <p:nvPr/>
        </p:nvPicPr>
        <p:blipFill>
          <a:blip r:embed="rId2"/>
          <a:srcRect l="11749"/>
          <a:stretch>
            <a:fillRect/>
          </a:stretch>
        </p:blipFill>
        <p:spPr>
          <a:xfrm>
            <a:off x="459740" y="257810"/>
            <a:ext cx="2195195" cy="846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Obraz 7" descr="Obraz 7"/>
          <p:cNvPicPr>
            <a:picLocks noChangeAspect="1"/>
          </p:cNvPicPr>
          <p:nvPr/>
        </p:nvPicPr>
        <p:blipFill>
          <a:blip r:embed="rId3"/>
          <a:srcRect l="6824"/>
          <a:stretch>
            <a:fillRect/>
          </a:stretch>
        </p:blipFill>
        <p:spPr>
          <a:xfrm>
            <a:off x="459740" y="8603932"/>
            <a:ext cx="825501" cy="8991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" name="Pole tekstowe 3"/>
          <p:cNvGrpSpPr/>
          <p:nvPr/>
        </p:nvGrpSpPr>
        <p:grpSpPr>
          <a:xfrm>
            <a:off x="1538286" y="9045892"/>
            <a:ext cx="981712" cy="457201"/>
            <a:chOff x="0" y="0"/>
            <a:chExt cx="981710" cy="457200"/>
          </a:xfrm>
        </p:grpSpPr>
        <p:sp>
          <p:nvSpPr>
            <p:cNvPr id="65" name="Prostokąt"/>
            <p:cNvSpPr/>
            <p:nvPr/>
          </p:nvSpPr>
          <p:spPr>
            <a:xfrm>
              <a:off x="-1" y="0"/>
              <a:ext cx="981712" cy="4572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66" name="MASIOTA…"/>
            <p:cNvSpPr txBox="1"/>
            <p:nvPr/>
          </p:nvSpPr>
          <p:spPr>
            <a:xfrm>
              <a:off x="-1" y="0"/>
              <a:ext cx="981712" cy="434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 b="1"/>
              </a:pPr>
              <a:r>
                <a:t>MASIOTA</a:t>
              </a:r>
              <a:endParaRPr sz="1200"/>
            </a:p>
            <a:p>
              <a:pPr>
                <a:defRPr sz="700" b="1"/>
              </a:pPr>
              <a:r>
                <a:t>adwokaci i radcowie </a:t>
              </a:r>
              <a:endParaRPr sz="1200"/>
            </a:p>
            <a:p>
              <a:pPr>
                <a:defRPr sz="700" b="1"/>
              </a:pPr>
              <a:r>
                <a:t>prawni</a:t>
              </a:r>
            </a:p>
          </p:txBody>
        </p:sp>
      </p:grpSp>
      <p:grpSp>
        <p:nvGrpSpPr>
          <p:cNvPr id="70" name="Pole tekstowe 4"/>
          <p:cNvGrpSpPr/>
          <p:nvPr/>
        </p:nvGrpSpPr>
        <p:grpSpPr>
          <a:xfrm>
            <a:off x="2585085" y="8759829"/>
            <a:ext cx="1778001" cy="777241"/>
            <a:chOff x="0" y="0"/>
            <a:chExt cx="1778000" cy="777240"/>
          </a:xfrm>
        </p:grpSpPr>
        <p:sp>
          <p:nvSpPr>
            <p:cNvPr id="68" name="Prostokąt"/>
            <p:cNvSpPr/>
            <p:nvPr/>
          </p:nvSpPr>
          <p:spPr>
            <a:xfrm>
              <a:off x="0" y="0"/>
              <a:ext cx="1778000" cy="73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69" name="Adres korespondencyjny:…"/>
            <p:cNvSpPr txBox="1"/>
            <p:nvPr/>
          </p:nvSpPr>
          <p:spPr>
            <a:xfrm>
              <a:off x="0" y="0"/>
              <a:ext cx="1778000" cy="777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/>
              </a:pPr>
              <a:r>
                <a:t>Adres korespondencyjny:</a:t>
              </a:r>
              <a:endParaRPr sz="1200"/>
            </a:p>
            <a:p>
              <a:pPr>
                <a:defRPr sz="700" b="1"/>
              </a:pPr>
              <a:r>
                <a:t> </a:t>
              </a:r>
              <a:endParaRPr sz="1200"/>
            </a:p>
            <a:p>
              <a:pPr>
                <a:defRPr sz="700" b="1"/>
              </a:pPr>
              <a:r>
                <a:t>Poznań</a:t>
              </a:r>
              <a:endParaRPr sz="1200"/>
            </a:p>
            <a:p>
              <a:pPr>
                <a:defRPr sz="700"/>
              </a:pPr>
              <a:r>
                <a:t>ul. Paderewskiego 6/2, 61-770 Poznań</a:t>
              </a:r>
              <a:endParaRPr sz="1200"/>
            </a:p>
            <a:p>
              <a:pPr>
                <a:defRPr sz="700"/>
              </a:pPr>
              <a:r>
                <a:t>tel. +48 61 852 36 23</a:t>
              </a:r>
              <a:endParaRPr sz="1200"/>
            </a:p>
            <a:p>
              <a:pPr>
                <a:defRPr sz="700"/>
              </a:pPr>
              <a:r>
                <a:t>kancelaria@masiota.com</a:t>
              </a:r>
            </a:p>
          </p:txBody>
        </p:sp>
      </p:grpSp>
      <p:grpSp>
        <p:nvGrpSpPr>
          <p:cNvPr id="73" name="Pole tekstowe 5"/>
          <p:cNvGrpSpPr/>
          <p:nvPr/>
        </p:nvGrpSpPr>
        <p:grpSpPr>
          <a:xfrm>
            <a:off x="4186873" y="8770939"/>
            <a:ext cx="1456056" cy="777241"/>
            <a:chOff x="0" y="0"/>
            <a:chExt cx="1456055" cy="777240"/>
          </a:xfrm>
        </p:grpSpPr>
        <p:sp>
          <p:nvSpPr>
            <p:cNvPr id="71" name="Prostokąt"/>
            <p:cNvSpPr/>
            <p:nvPr/>
          </p:nvSpPr>
          <p:spPr>
            <a:xfrm>
              <a:off x="0" y="0"/>
              <a:ext cx="1456056" cy="73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72" name="Oddział:…"/>
            <p:cNvSpPr txBox="1"/>
            <p:nvPr/>
          </p:nvSpPr>
          <p:spPr>
            <a:xfrm>
              <a:off x="0" y="0"/>
              <a:ext cx="1456056" cy="777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/>
              </a:pPr>
              <a:r>
                <a:t>Oddział:</a:t>
              </a:r>
              <a:endParaRPr sz="1200"/>
            </a:p>
            <a:p>
              <a:pPr>
                <a:defRPr sz="700" b="1"/>
              </a:pPr>
              <a:r>
                <a:t> </a:t>
              </a:r>
              <a:endParaRPr sz="1200"/>
            </a:p>
            <a:p>
              <a:pPr>
                <a:defRPr sz="700" b="1"/>
              </a:pPr>
              <a:r>
                <a:t>Warszawa</a:t>
              </a:r>
              <a:endParaRPr sz="1200"/>
            </a:p>
            <a:p>
              <a:pPr>
                <a:defRPr sz="700"/>
              </a:pPr>
              <a:r>
                <a:t>ul. Trębacka 4, 00-074 Warszawa</a:t>
              </a:r>
              <a:endParaRPr sz="1200"/>
            </a:p>
            <a:p>
              <a:pPr>
                <a:defRPr sz="700"/>
              </a:pPr>
              <a:r>
                <a:t>tel. +48 22 630 94 49</a:t>
              </a:r>
              <a:endParaRPr sz="1200"/>
            </a:p>
            <a:p>
              <a:pPr>
                <a:defRPr sz="700"/>
              </a:pPr>
              <a:r>
                <a:t>office@masiota.com</a:t>
              </a:r>
            </a:p>
          </p:txBody>
        </p:sp>
      </p:grpSp>
      <p:grpSp>
        <p:nvGrpSpPr>
          <p:cNvPr id="76" name="Pole tekstowe 6"/>
          <p:cNvGrpSpPr/>
          <p:nvPr/>
        </p:nvGrpSpPr>
        <p:grpSpPr>
          <a:xfrm>
            <a:off x="5515609" y="8762679"/>
            <a:ext cx="889001" cy="219710"/>
            <a:chOff x="0" y="0"/>
            <a:chExt cx="889000" cy="219709"/>
          </a:xfrm>
        </p:grpSpPr>
        <p:sp>
          <p:nvSpPr>
            <p:cNvPr id="74" name="Prostokąt"/>
            <p:cNvSpPr/>
            <p:nvPr/>
          </p:nvSpPr>
          <p:spPr>
            <a:xfrm>
              <a:off x="0" y="0"/>
              <a:ext cx="889000" cy="2197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75" name="www.masiota.com"/>
            <p:cNvSpPr txBox="1"/>
            <p:nvPr/>
          </p:nvSpPr>
          <p:spPr>
            <a:xfrm>
              <a:off x="0" y="0"/>
              <a:ext cx="889000" cy="205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700"/>
              </a:lvl1pPr>
            </a:lstStyle>
            <a:p>
              <a:r>
                <a:t>www.masiota.com</a:t>
              </a:r>
            </a:p>
          </p:txBody>
        </p:sp>
      </p:grpSp>
      <p:pic>
        <p:nvPicPr>
          <p:cNvPr id="77" name="Obraz 7" descr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857998" cy="3423237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Treść - poziom 1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9" name="Symbol zastępczy tekstu 11"/>
          <p:cNvSpPr>
            <a:spLocks noGrp="1"/>
          </p:cNvSpPr>
          <p:nvPr>
            <p:ph type="body" idx="13"/>
          </p:nvPr>
        </p:nvSpPr>
        <p:spPr>
          <a:xfrm>
            <a:off x="393700" y="3683000"/>
            <a:ext cx="5969000" cy="4699000"/>
          </a:xfrm>
          <a:prstGeom prst="rect">
            <a:avLst/>
          </a:prstGeom>
        </p:spPr>
        <p:txBody>
          <a:bodyPr/>
          <a:lstStyle/>
          <a:p>
            <a:pPr algn="just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0" name="Symbol zastępczy tekstu 17"/>
          <p:cNvSpPr>
            <a:spLocks noGrp="1"/>
          </p:cNvSpPr>
          <p:nvPr>
            <p:ph type="body" sz="quarter" idx="14"/>
          </p:nvPr>
        </p:nvSpPr>
        <p:spPr>
          <a:xfrm>
            <a:off x="393700" y="1308100"/>
            <a:ext cx="5969000" cy="317500"/>
          </a:xfrm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81" name="Grafika 6" descr="Graf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87" y="369737"/>
            <a:ext cx="1974223" cy="624329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Obraz 6" descr="Obraz 6"/>
          <p:cNvPicPr>
            <a:picLocks noChangeAspect="1"/>
          </p:cNvPicPr>
          <p:nvPr/>
        </p:nvPicPr>
        <p:blipFill>
          <a:blip r:embed="rId2"/>
          <a:srcRect l="11749"/>
          <a:stretch>
            <a:fillRect/>
          </a:stretch>
        </p:blipFill>
        <p:spPr>
          <a:xfrm>
            <a:off x="459740" y="257810"/>
            <a:ext cx="2195195" cy="846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Obraz 7" descr="Obraz 7"/>
          <p:cNvPicPr>
            <a:picLocks noChangeAspect="1"/>
          </p:cNvPicPr>
          <p:nvPr/>
        </p:nvPicPr>
        <p:blipFill>
          <a:blip r:embed="rId3"/>
          <a:srcRect l="6824"/>
          <a:stretch>
            <a:fillRect/>
          </a:stretch>
        </p:blipFill>
        <p:spPr>
          <a:xfrm>
            <a:off x="459740" y="8603932"/>
            <a:ext cx="825501" cy="8991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" name="Pole tekstowe 3"/>
          <p:cNvGrpSpPr/>
          <p:nvPr/>
        </p:nvGrpSpPr>
        <p:grpSpPr>
          <a:xfrm>
            <a:off x="1538286" y="9045892"/>
            <a:ext cx="981712" cy="457201"/>
            <a:chOff x="0" y="0"/>
            <a:chExt cx="981710" cy="457200"/>
          </a:xfrm>
        </p:grpSpPr>
        <p:sp>
          <p:nvSpPr>
            <p:cNvPr id="91" name="Prostokąt"/>
            <p:cNvSpPr/>
            <p:nvPr/>
          </p:nvSpPr>
          <p:spPr>
            <a:xfrm>
              <a:off x="-1" y="0"/>
              <a:ext cx="981712" cy="4572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92" name="MASIOTA…"/>
            <p:cNvSpPr txBox="1"/>
            <p:nvPr/>
          </p:nvSpPr>
          <p:spPr>
            <a:xfrm>
              <a:off x="-1" y="0"/>
              <a:ext cx="981712" cy="434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 b="1"/>
              </a:pPr>
              <a:r>
                <a:t>MASIOTA</a:t>
              </a:r>
              <a:endParaRPr sz="1200"/>
            </a:p>
            <a:p>
              <a:pPr>
                <a:defRPr sz="700" b="1"/>
              </a:pPr>
              <a:r>
                <a:t>adwokaci i radcowie </a:t>
              </a:r>
              <a:endParaRPr sz="1200"/>
            </a:p>
            <a:p>
              <a:pPr>
                <a:defRPr sz="700" b="1"/>
              </a:pPr>
              <a:r>
                <a:t>prawni</a:t>
              </a:r>
            </a:p>
          </p:txBody>
        </p:sp>
      </p:grpSp>
      <p:grpSp>
        <p:nvGrpSpPr>
          <p:cNvPr id="96" name="Pole tekstowe 4"/>
          <p:cNvGrpSpPr/>
          <p:nvPr/>
        </p:nvGrpSpPr>
        <p:grpSpPr>
          <a:xfrm>
            <a:off x="2585085" y="8759829"/>
            <a:ext cx="1778001" cy="777241"/>
            <a:chOff x="0" y="0"/>
            <a:chExt cx="1778000" cy="777240"/>
          </a:xfrm>
        </p:grpSpPr>
        <p:sp>
          <p:nvSpPr>
            <p:cNvPr id="94" name="Prostokąt"/>
            <p:cNvSpPr/>
            <p:nvPr/>
          </p:nvSpPr>
          <p:spPr>
            <a:xfrm>
              <a:off x="0" y="0"/>
              <a:ext cx="1778000" cy="73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95" name="Adres korespondencyjny:…"/>
            <p:cNvSpPr txBox="1"/>
            <p:nvPr/>
          </p:nvSpPr>
          <p:spPr>
            <a:xfrm>
              <a:off x="0" y="0"/>
              <a:ext cx="1778000" cy="777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/>
              </a:pPr>
              <a:r>
                <a:t>Adres korespondencyjny:</a:t>
              </a:r>
              <a:endParaRPr sz="1200"/>
            </a:p>
            <a:p>
              <a:pPr>
                <a:defRPr sz="700" b="1"/>
              </a:pPr>
              <a:r>
                <a:t> </a:t>
              </a:r>
              <a:endParaRPr sz="1200"/>
            </a:p>
            <a:p>
              <a:pPr>
                <a:defRPr sz="700" b="1"/>
              </a:pPr>
              <a:r>
                <a:t>Poznań</a:t>
              </a:r>
              <a:endParaRPr sz="1200"/>
            </a:p>
            <a:p>
              <a:pPr>
                <a:defRPr sz="700"/>
              </a:pPr>
              <a:r>
                <a:t>ul. Paderewskiego 6/2, 61-770 Poznań</a:t>
              </a:r>
              <a:endParaRPr sz="1200"/>
            </a:p>
            <a:p>
              <a:pPr>
                <a:defRPr sz="700"/>
              </a:pPr>
              <a:r>
                <a:t>tel. +48 61 852 36 23</a:t>
              </a:r>
              <a:endParaRPr sz="1200"/>
            </a:p>
            <a:p>
              <a:pPr>
                <a:defRPr sz="700"/>
              </a:pPr>
              <a:r>
                <a:t>kancelaria@masiota.com</a:t>
              </a:r>
            </a:p>
          </p:txBody>
        </p:sp>
      </p:grpSp>
      <p:grpSp>
        <p:nvGrpSpPr>
          <p:cNvPr id="99" name="Pole tekstowe 5"/>
          <p:cNvGrpSpPr/>
          <p:nvPr/>
        </p:nvGrpSpPr>
        <p:grpSpPr>
          <a:xfrm>
            <a:off x="4186873" y="8770939"/>
            <a:ext cx="1456056" cy="777241"/>
            <a:chOff x="0" y="0"/>
            <a:chExt cx="1456055" cy="777240"/>
          </a:xfrm>
        </p:grpSpPr>
        <p:sp>
          <p:nvSpPr>
            <p:cNvPr id="97" name="Prostokąt"/>
            <p:cNvSpPr/>
            <p:nvPr/>
          </p:nvSpPr>
          <p:spPr>
            <a:xfrm>
              <a:off x="0" y="0"/>
              <a:ext cx="1456056" cy="73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98" name="Oddział:…"/>
            <p:cNvSpPr txBox="1"/>
            <p:nvPr/>
          </p:nvSpPr>
          <p:spPr>
            <a:xfrm>
              <a:off x="0" y="0"/>
              <a:ext cx="1456056" cy="777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/>
              </a:pPr>
              <a:r>
                <a:t>Oddział:</a:t>
              </a:r>
              <a:endParaRPr sz="1200"/>
            </a:p>
            <a:p>
              <a:pPr>
                <a:defRPr sz="700" b="1"/>
              </a:pPr>
              <a:r>
                <a:t> </a:t>
              </a:r>
              <a:endParaRPr sz="1200"/>
            </a:p>
            <a:p>
              <a:pPr>
                <a:defRPr sz="700" b="1"/>
              </a:pPr>
              <a:r>
                <a:t>Warszawa</a:t>
              </a:r>
              <a:endParaRPr sz="1200"/>
            </a:p>
            <a:p>
              <a:pPr>
                <a:defRPr sz="700"/>
              </a:pPr>
              <a:r>
                <a:t>ul. Trębacka 4, 00-074 Warszawa</a:t>
              </a:r>
              <a:endParaRPr sz="1200"/>
            </a:p>
            <a:p>
              <a:pPr>
                <a:defRPr sz="700"/>
              </a:pPr>
              <a:r>
                <a:t>tel. +48 22 630 94 49</a:t>
              </a:r>
              <a:endParaRPr sz="1200"/>
            </a:p>
            <a:p>
              <a:pPr>
                <a:defRPr sz="700"/>
              </a:pPr>
              <a:r>
                <a:t>office@masiota.com</a:t>
              </a:r>
            </a:p>
          </p:txBody>
        </p:sp>
      </p:grpSp>
      <p:grpSp>
        <p:nvGrpSpPr>
          <p:cNvPr id="102" name="Pole tekstowe 6"/>
          <p:cNvGrpSpPr/>
          <p:nvPr/>
        </p:nvGrpSpPr>
        <p:grpSpPr>
          <a:xfrm>
            <a:off x="5515609" y="8762679"/>
            <a:ext cx="889001" cy="219710"/>
            <a:chOff x="0" y="0"/>
            <a:chExt cx="889000" cy="219709"/>
          </a:xfrm>
        </p:grpSpPr>
        <p:sp>
          <p:nvSpPr>
            <p:cNvPr id="100" name="Prostokąt"/>
            <p:cNvSpPr/>
            <p:nvPr/>
          </p:nvSpPr>
          <p:spPr>
            <a:xfrm>
              <a:off x="0" y="0"/>
              <a:ext cx="889000" cy="2197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01" name="www.masiota.com"/>
            <p:cNvSpPr txBox="1"/>
            <p:nvPr/>
          </p:nvSpPr>
          <p:spPr>
            <a:xfrm>
              <a:off x="0" y="0"/>
              <a:ext cx="889000" cy="205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700"/>
              </a:lvl1pPr>
            </a:lstStyle>
            <a:p>
              <a:r>
                <a:t>www.masiota.com</a:t>
              </a:r>
            </a:p>
          </p:txBody>
        </p:sp>
      </p:grpSp>
      <p:pic>
        <p:nvPicPr>
          <p:cNvPr id="103" name="Obraz 7" descr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857998" cy="3423235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reść - poziom 1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05" name="Symbol zastępczy tekstu 11"/>
          <p:cNvSpPr>
            <a:spLocks noGrp="1"/>
          </p:cNvSpPr>
          <p:nvPr>
            <p:ph type="body" idx="13"/>
          </p:nvPr>
        </p:nvSpPr>
        <p:spPr>
          <a:xfrm>
            <a:off x="393700" y="3683000"/>
            <a:ext cx="5969000" cy="4699000"/>
          </a:xfrm>
          <a:prstGeom prst="rect">
            <a:avLst/>
          </a:prstGeom>
        </p:spPr>
        <p:txBody>
          <a:bodyPr/>
          <a:lstStyle/>
          <a:p>
            <a:pPr algn="just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6" name="Symbol zastępczy tekstu 17"/>
          <p:cNvSpPr>
            <a:spLocks noGrp="1"/>
          </p:cNvSpPr>
          <p:nvPr>
            <p:ph type="body" sz="quarter" idx="14"/>
          </p:nvPr>
        </p:nvSpPr>
        <p:spPr>
          <a:xfrm>
            <a:off x="393700" y="1308100"/>
            <a:ext cx="5969000" cy="317500"/>
          </a:xfrm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107" name="Grafika 6" descr="Graf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87" y="369737"/>
            <a:ext cx="1974223" cy="624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roga_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Obraz 6" descr="Obraz 6"/>
          <p:cNvPicPr>
            <a:picLocks noChangeAspect="1"/>
          </p:cNvPicPr>
          <p:nvPr/>
        </p:nvPicPr>
        <p:blipFill>
          <a:blip r:embed="rId2"/>
          <a:srcRect l="11749"/>
          <a:stretch>
            <a:fillRect/>
          </a:stretch>
        </p:blipFill>
        <p:spPr>
          <a:xfrm>
            <a:off x="459740" y="257810"/>
            <a:ext cx="2195195" cy="846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Obraz 7" descr="Obraz 7"/>
          <p:cNvPicPr>
            <a:picLocks noChangeAspect="1"/>
          </p:cNvPicPr>
          <p:nvPr/>
        </p:nvPicPr>
        <p:blipFill>
          <a:blip r:embed="rId3"/>
          <a:srcRect l="6824"/>
          <a:stretch>
            <a:fillRect/>
          </a:stretch>
        </p:blipFill>
        <p:spPr>
          <a:xfrm>
            <a:off x="459740" y="8603932"/>
            <a:ext cx="825501" cy="8991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" name="Pole tekstowe 3"/>
          <p:cNvGrpSpPr/>
          <p:nvPr/>
        </p:nvGrpSpPr>
        <p:grpSpPr>
          <a:xfrm>
            <a:off x="1538286" y="9045892"/>
            <a:ext cx="981712" cy="457201"/>
            <a:chOff x="0" y="0"/>
            <a:chExt cx="981710" cy="457200"/>
          </a:xfrm>
        </p:grpSpPr>
        <p:sp>
          <p:nvSpPr>
            <p:cNvPr id="117" name="Prostokąt"/>
            <p:cNvSpPr/>
            <p:nvPr/>
          </p:nvSpPr>
          <p:spPr>
            <a:xfrm>
              <a:off x="-1" y="0"/>
              <a:ext cx="981712" cy="4572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18" name="MASIOTA…"/>
            <p:cNvSpPr txBox="1"/>
            <p:nvPr/>
          </p:nvSpPr>
          <p:spPr>
            <a:xfrm>
              <a:off x="-1" y="0"/>
              <a:ext cx="981712" cy="434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 b="1"/>
              </a:pPr>
              <a:r>
                <a:t>MASIOTA</a:t>
              </a:r>
              <a:endParaRPr sz="1200"/>
            </a:p>
            <a:p>
              <a:pPr>
                <a:defRPr sz="700" b="1"/>
              </a:pPr>
              <a:r>
                <a:t>adwokaci i radcowie </a:t>
              </a:r>
              <a:endParaRPr sz="1200"/>
            </a:p>
            <a:p>
              <a:pPr>
                <a:defRPr sz="700" b="1"/>
              </a:pPr>
              <a:r>
                <a:t>prawni</a:t>
              </a:r>
            </a:p>
          </p:txBody>
        </p:sp>
      </p:grpSp>
      <p:grpSp>
        <p:nvGrpSpPr>
          <p:cNvPr id="122" name="Pole tekstowe 4"/>
          <p:cNvGrpSpPr/>
          <p:nvPr/>
        </p:nvGrpSpPr>
        <p:grpSpPr>
          <a:xfrm>
            <a:off x="2585085" y="8759829"/>
            <a:ext cx="1778001" cy="777241"/>
            <a:chOff x="0" y="0"/>
            <a:chExt cx="1778000" cy="777240"/>
          </a:xfrm>
        </p:grpSpPr>
        <p:sp>
          <p:nvSpPr>
            <p:cNvPr id="120" name="Prostokąt"/>
            <p:cNvSpPr/>
            <p:nvPr/>
          </p:nvSpPr>
          <p:spPr>
            <a:xfrm>
              <a:off x="0" y="0"/>
              <a:ext cx="1778000" cy="73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21" name="Adres korespondencyjny:…"/>
            <p:cNvSpPr txBox="1"/>
            <p:nvPr/>
          </p:nvSpPr>
          <p:spPr>
            <a:xfrm>
              <a:off x="0" y="0"/>
              <a:ext cx="1778000" cy="777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/>
              </a:pPr>
              <a:r>
                <a:t>Adres korespondencyjny:</a:t>
              </a:r>
              <a:endParaRPr sz="1200"/>
            </a:p>
            <a:p>
              <a:pPr>
                <a:defRPr sz="700" b="1"/>
              </a:pPr>
              <a:r>
                <a:t> </a:t>
              </a:r>
              <a:endParaRPr sz="1200"/>
            </a:p>
            <a:p>
              <a:pPr>
                <a:defRPr sz="700" b="1"/>
              </a:pPr>
              <a:r>
                <a:t>Poznań</a:t>
              </a:r>
              <a:endParaRPr sz="1200"/>
            </a:p>
            <a:p>
              <a:pPr>
                <a:defRPr sz="700"/>
              </a:pPr>
              <a:r>
                <a:t>ul. Paderewskiego 6/2, 61-770 Poznań</a:t>
              </a:r>
              <a:endParaRPr sz="1200"/>
            </a:p>
            <a:p>
              <a:pPr>
                <a:defRPr sz="700"/>
              </a:pPr>
              <a:r>
                <a:t>tel. +48 61 852 36 23</a:t>
              </a:r>
              <a:endParaRPr sz="1200"/>
            </a:p>
            <a:p>
              <a:pPr>
                <a:defRPr sz="700"/>
              </a:pPr>
              <a:r>
                <a:t>kancelaria@masiota.com</a:t>
              </a:r>
            </a:p>
          </p:txBody>
        </p:sp>
      </p:grpSp>
      <p:grpSp>
        <p:nvGrpSpPr>
          <p:cNvPr id="125" name="Pole tekstowe 5"/>
          <p:cNvGrpSpPr/>
          <p:nvPr/>
        </p:nvGrpSpPr>
        <p:grpSpPr>
          <a:xfrm>
            <a:off x="4186873" y="8770939"/>
            <a:ext cx="1456056" cy="777241"/>
            <a:chOff x="0" y="0"/>
            <a:chExt cx="1456055" cy="777240"/>
          </a:xfrm>
        </p:grpSpPr>
        <p:sp>
          <p:nvSpPr>
            <p:cNvPr id="123" name="Prostokąt"/>
            <p:cNvSpPr/>
            <p:nvPr/>
          </p:nvSpPr>
          <p:spPr>
            <a:xfrm>
              <a:off x="0" y="0"/>
              <a:ext cx="1456056" cy="73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24" name="Oddział:…"/>
            <p:cNvSpPr txBox="1"/>
            <p:nvPr/>
          </p:nvSpPr>
          <p:spPr>
            <a:xfrm>
              <a:off x="0" y="0"/>
              <a:ext cx="1456056" cy="777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/>
              </a:pPr>
              <a:r>
                <a:t>Oddział:</a:t>
              </a:r>
              <a:endParaRPr sz="1200"/>
            </a:p>
            <a:p>
              <a:pPr>
                <a:defRPr sz="700" b="1"/>
              </a:pPr>
              <a:r>
                <a:t> </a:t>
              </a:r>
              <a:endParaRPr sz="1200"/>
            </a:p>
            <a:p>
              <a:pPr>
                <a:defRPr sz="700" b="1"/>
              </a:pPr>
              <a:r>
                <a:t>Warszawa</a:t>
              </a:r>
              <a:endParaRPr sz="1200"/>
            </a:p>
            <a:p>
              <a:pPr>
                <a:defRPr sz="700"/>
              </a:pPr>
              <a:r>
                <a:t>ul. Trębacka 4, 00-074 Warszawa</a:t>
              </a:r>
              <a:endParaRPr sz="1200"/>
            </a:p>
            <a:p>
              <a:pPr>
                <a:defRPr sz="700"/>
              </a:pPr>
              <a:r>
                <a:t>tel. +48 22 630 94 49</a:t>
              </a:r>
              <a:endParaRPr sz="1200"/>
            </a:p>
            <a:p>
              <a:pPr>
                <a:defRPr sz="700"/>
              </a:pPr>
              <a:r>
                <a:t>office@masiota.com</a:t>
              </a:r>
            </a:p>
          </p:txBody>
        </p:sp>
      </p:grpSp>
      <p:grpSp>
        <p:nvGrpSpPr>
          <p:cNvPr id="128" name="Pole tekstowe 6"/>
          <p:cNvGrpSpPr/>
          <p:nvPr/>
        </p:nvGrpSpPr>
        <p:grpSpPr>
          <a:xfrm>
            <a:off x="5515609" y="8762679"/>
            <a:ext cx="889001" cy="219710"/>
            <a:chOff x="0" y="0"/>
            <a:chExt cx="889000" cy="219709"/>
          </a:xfrm>
        </p:grpSpPr>
        <p:sp>
          <p:nvSpPr>
            <p:cNvPr id="126" name="Prostokąt"/>
            <p:cNvSpPr/>
            <p:nvPr/>
          </p:nvSpPr>
          <p:spPr>
            <a:xfrm>
              <a:off x="0" y="0"/>
              <a:ext cx="889000" cy="2197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27" name="www.masiota.com"/>
            <p:cNvSpPr txBox="1"/>
            <p:nvPr/>
          </p:nvSpPr>
          <p:spPr>
            <a:xfrm>
              <a:off x="0" y="0"/>
              <a:ext cx="889000" cy="205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700"/>
              </a:lvl1pPr>
            </a:lstStyle>
            <a:p>
              <a:r>
                <a:t>www.masiota.com</a:t>
              </a:r>
            </a:p>
          </p:txBody>
        </p:sp>
      </p:grpSp>
      <p:pic>
        <p:nvPicPr>
          <p:cNvPr id="129" name="Obraz 7" descr="Obraz 7"/>
          <p:cNvPicPr>
            <a:picLocks noChangeAspect="1"/>
          </p:cNvPicPr>
          <p:nvPr/>
        </p:nvPicPr>
        <p:blipFill>
          <a:blip r:embed="rId4"/>
          <a:srcRect b="7053"/>
          <a:stretch>
            <a:fillRect/>
          </a:stretch>
        </p:blipFill>
        <p:spPr>
          <a:xfrm>
            <a:off x="0" y="-1"/>
            <a:ext cx="6932707" cy="342323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reść - poziom 1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1" name="Symbol zastępczy tekstu 11"/>
          <p:cNvSpPr>
            <a:spLocks noGrp="1"/>
          </p:cNvSpPr>
          <p:nvPr>
            <p:ph type="body" idx="13"/>
          </p:nvPr>
        </p:nvSpPr>
        <p:spPr>
          <a:xfrm>
            <a:off x="393700" y="3683000"/>
            <a:ext cx="5969000" cy="4699000"/>
          </a:xfrm>
          <a:prstGeom prst="rect">
            <a:avLst/>
          </a:prstGeom>
        </p:spPr>
        <p:txBody>
          <a:bodyPr/>
          <a:lstStyle/>
          <a:p>
            <a:pPr algn="just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2" name="Symbol zastępczy tekstu 17"/>
          <p:cNvSpPr>
            <a:spLocks noGrp="1"/>
          </p:cNvSpPr>
          <p:nvPr>
            <p:ph type="body" sz="quarter" idx="14"/>
          </p:nvPr>
        </p:nvSpPr>
        <p:spPr>
          <a:xfrm>
            <a:off x="393700" y="1308100"/>
            <a:ext cx="5969000" cy="317500"/>
          </a:xfrm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133" name="Grafika 6" descr="Graf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87" y="369737"/>
            <a:ext cx="1974223" cy="624329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Obraz 6" descr="Obraz 6"/>
          <p:cNvPicPr>
            <a:picLocks noChangeAspect="1"/>
          </p:cNvPicPr>
          <p:nvPr/>
        </p:nvPicPr>
        <p:blipFill>
          <a:blip r:embed="rId2"/>
          <a:srcRect l="11749"/>
          <a:stretch>
            <a:fillRect/>
          </a:stretch>
        </p:blipFill>
        <p:spPr>
          <a:xfrm>
            <a:off x="459740" y="257810"/>
            <a:ext cx="2195195" cy="846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Obraz 7" descr="Obraz 7"/>
          <p:cNvPicPr>
            <a:picLocks noChangeAspect="1"/>
          </p:cNvPicPr>
          <p:nvPr/>
        </p:nvPicPr>
        <p:blipFill>
          <a:blip r:embed="rId3"/>
          <a:srcRect l="6824"/>
          <a:stretch>
            <a:fillRect/>
          </a:stretch>
        </p:blipFill>
        <p:spPr>
          <a:xfrm>
            <a:off x="459740" y="8603932"/>
            <a:ext cx="825501" cy="8991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5" name="Pole tekstowe 3"/>
          <p:cNvGrpSpPr/>
          <p:nvPr/>
        </p:nvGrpSpPr>
        <p:grpSpPr>
          <a:xfrm>
            <a:off x="1538286" y="9045892"/>
            <a:ext cx="981712" cy="457201"/>
            <a:chOff x="0" y="0"/>
            <a:chExt cx="981710" cy="457200"/>
          </a:xfrm>
        </p:grpSpPr>
        <p:sp>
          <p:nvSpPr>
            <p:cNvPr id="143" name="Prostokąt"/>
            <p:cNvSpPr/>
            <p:nvPr/>
          </p:nvSpPr>
          <p:spPr>
            <a:xfrm>
              <a:off x="-1" y="0"/>
              <a:ext cx="981712" cy="4572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44" name="MASIOTA…"/>
            <p:cNvSpPr txBox="1"/>
            <p:nvPr/>
          </p:nvSpPr>
          <p:spPr>
            <a:xfrm>
              <a:off x="-1" y="0"/>
              <a:ext cx="981712" cy="434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 b="1"/>
              </a:pPr>
              <a:r>
                <a:t>MASIOTA</a:t>
              </a:r>
              <a:endParaRPr sz="1200"/>
            </a:p>
            <a:p>
              <a:pPr>
                <a:defRPr sz="700" b="1"/>
              </a:pPr>
              <a:r>
                <a:t>adwokaci i radcowie </a:t>
              </a:r>
              <a:endParaRPr sz="1200"/>
            </a:p>
            <a:p>
              <a:pPr>
                <a:defRPr sz="700" b="1"/>
              </a:pPr>
              <a:r>
                <a:t>prawni</a:t>
              </a:r>
            </a:p>
          </p:txBody>
        </p:sp>
      </p:grpSp>
      <p:grpSp>
        <p:nvGrpSpPr>
          <p:cNvPr id="148" name="Pole tekstowe 4"/>
          <p:cNvGrpSpPr/>
          <p:nvPr/>
        </p:nvGrpSpPr>
        <p:grpSpPr>
          <a:xfrm>
            <a:off x="2585085" y="8759829"/>
            <a:ext cx="1778001" cy="777241"/>
            <a:chOff x="0" y="0"/>
            <a:chExt cx="1778000" cy="777240"/>
          </a:xfrm>
        </p:grpSpPr>
        <p:sp>
          <p:nvSpPr>
            <p:cNvPr id="146" name="Prostokąt"/>
            <p:cNvSpPr/>
            <p:nvPr/>
          </p:nvSpPr>
          <p:spPr>
            <a:xfrm>
              <a:off x="0" y="0"/>
              <a:ext cx="1778000" cy="73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47" name="Adres korespondencyjny:…"/>
            <p:cNvSpPr txBox="1"/>
            <p:nvPr/>
          </p:nvSpPr>
          <p:spPr>
            <a:xfrm>
              <a:off x="0" y="0"/>
              <a:ext cx="1778000" cy="777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/>
              </a:pPr>
              <a:r>
                <a:t>Adres korespondencyjny:</a:t>
              </a:r>
              <a:endParaRPr sz="1200"/>
            </a:p>
            <a:p>
              <a:pPr>
                <a:defRPr sz="700" b="1"/>
              </a:pPr>
              <a:r>
                <a:t> </a:t>
              </a:r>
              <a:endParaRPr sz="1200"/>
            </a:p>
            <a:p>
              <a:pPr>
                <a:defRPr sz="700" b="1"/>
              </a:pPr>
              <a:r>
                <a:t>Poznań</a:t>
              </a:r>
              <a:endParaRPr sz="1200"/>
            </a:p>
            <a:p>
              <a:pPr>
                <a:defRPr sz="700"/>
              </a:pPr>
              <a:r>
                <a:t>ul. Paderewskiego 6/2, 61-770 Poznań</a:t>
              </a:r>
              <a:endParaRPr sz="1200"/>
            </a:p>
            <a:p>
              <a:pPr>
                <a:defRPr sz="700"/>
              </a:pPr>
              <a:r>
                <a:t>tel. +48 61 852 36 23</a:t>
              </a:r>
              <a:endParaRPr sz="1200"/>
            </a:p>
            <a:p>
              <a:pPr>
                <a:defRPr sz="700"/>
              </a:pPr>
              <a:r>
                <a:t>kancelaria@masiota.com</a:t>
              </a:r>
            </a:p>
          </p:txBody>
        </p:sp>
      </p:grpSp>
      <p:grpSp>
        <p:nvGrpSpPr>
          <p:cNvPr id="151" name="Pole tekstowe 5"/>
          <p:cNvGrpSpPr/>
          <p:nvPr/>
        </p:nvGrpSpPr>
        <p:grpSpPr>
          <a:xfrm>
            <a:off x="4186873" y="8770939"/>
            <a:ext cx="1456056" cy="777241"/>
            <a:chOff x="0" y="0"/>
            <a:chExt cx="1456055" cy="777240"/>
          </a:xfrm>
        </p:grpSpPr>
        <p:sp>
          <p:nvSpPr>
            <p:cNvPr id="149" name="Prostokąt"/>
            <p:cNvSpPr/>
            <p:nvPr/>
          </p:nvSpPr>
          <p:spPr>
            <a:xfrm>
              <a:off x="0" y="0"/>
              <a:ext cx="1456056" cy="73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50" name="Oddział:…"/>
            <p:cNvSpPr txBox="1"/>
            <p:nvPr/>
          </p:nvSpPr>
          <p:spPr>
            <a:xfrm>
              <a:off x="0" y="0"/>
              <a:ext cx="1456056" cy="777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/>
              </a:pPr>
              <a:r>
                <a:t>Oddział:</a:t>
              </a:r>
              <a:endParaRPr sz="1200"/>
            </a:p>
            <a:p>
              <a:pPr>
                <a:defRPr sz="700" b="1"/>
              </a:pPr>
              <a:r>
                <a:t> </a:t>
              </a:r>
              <a:endParaRPr sz="1200"/>
            </a:p>
            <a:p>
              <a:pPr>
                <a:defRPr sz="700" b="1"/>
              </a:pPr>
              <a:r>
                <a:t>Warszawa</a:t>
              </a:r>
              <a:endParaRPr sz="1200"/>
            </a:p>
            <a:p>
              <a:pPr>
                <a:defRPr sz="700"/>
              </a:pPr>
              <a:r>
                <a:t>ul. Trębacka 4, 00-074 Warszawa</a:t>
              </a:r>
              <a:endParaRPr sz="1200"/>
            </a:p>
            <a:p>
              <a:pPr>
                <a:defRPr sz="700"/>
              </a:pPr>
              <a:r>
                <a:t>tel. +48 22 630 94 49</a:t>
              </a:r>
              <a:endParaRPr sz="1200"/>
            </a:p>
            <a:p>
              <a:pPr>
                <a:defRPr sz="700"/>
              </a:pPr>
              <a:r>
                <a:t>office@masiota.com</a:t>
              </a:r>
            </a:p>
          </p:txBody>
        </p:sp>
      </p:grpSp>
      <p:grpSp>
        <p:nvGrpSpPr>
          <p:cNvPr id="154" name="Pole tekstowe 6"/>
          <p:cNvGrpSpPr/>
          <p:nvPr/>
        </p:nvGrpSpPr>
        <p:grpSpPr>
          <a:xfrm>
            <a:off x="5515609" y="8762679"/>
            <a:ext cx="889001" cy="219710"/>
            <a:chOff x="0" y="0"/>
            <a:chExt cx="889000" cy="219709"/>
          </a:xfrm>
        </p:grpSpPr>
        <p:sp>
          <p:nvSpPr>
            <p:cNvPr id="152" name="Prostokąt"/>
            <p:cNvSpPr/>
            <p:nvPr/>
          </p:nvSpPr>
          <p:spPr>
            <a:xfrm>
              <a:off x="0" y="0"/>
              <a:ext cx="889000" cy="2197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53" name="www.masiota.com"/>
            <p:cNvSpPr txBox="1"/>
            <p:nvPr/>
          </p:nvSpPr>
          <p:spPr>
            <a:xfrm>
              <a:off x="0" y="0"/>
              <a:ext cx="889000" cy="205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700"/>
              </a:lvl1pPr>
            </a:lstStyle>
            <a:p>
              <a:r>
                <a:t>www.masiota.com</a:t>
              </a:r>
            </a:p>
          </p:txBody>
        </p:sp>
      </p:grpSp>
      <p:pic>
        <p:nvPicPr>
          <p:cNvPr id="155" name="Obraz 7" descr="Obraz 7"/>
          <p:cNvPicPr>
            <a:picLocks noChangeAspect="1"/>
          </p:cNvPicPr>
          <p:nvPr/>
        </p:nvPicPr>
        <p:blipFill>
          <a:blip r:embed="rId4"/>
          <a:srcRect t="13708" b="3154"/>
          <a:stretch>
            <a:fillRect/>
          </a:stretch>
        </p:blipFill>
        <p:spPr>
          <a:xfrm>
            <a:off x="0" y="0"/>
            <a:ext cx="6858000" cy="3423238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reść - poziom 1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57" name="Symbol zastępczy tekstu 11"/>
          <p:cNvSpPr>
            <a:spLocks noGrp="1"/>
          </p:cNvSpPr>
          <p:nvPr>
            <p:ph type="body" idx="13"/>
          </p:nvPr>
        </p:nvSpPr>
        <p:spPr>
          <a:xfrm>
            <a:off x="393700" y="3683000"/>
            <a:ext cx="5969000" cy="4699000"/>
          </a:xfrm>
          <a:prstGeom prst="rect">
            <a:avLst/>
          </a:prstGeom>
        </p:spPr>
        <p:txBody>
          <a:bodyPr/>
          <a:lstStyle/>
          <a:p>
            <a:pPr algn="just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8" name="Symbol zastępczy tekstu 17"/>
          <p:cNvSpPr>
            <a:spLocks noGrp="1"/>
          </p:cNvSpPr>
          <p:nvPr>
            <p:ph type="body" sz="quarter" idx="14"/>
          </p:nvPr>
        </p:nvSpPr>
        <p:spPr>
          <a:xfrm>
            <a:off x="393700" y="1308100"/>
            <a:ext cx="5969000" cy="317500"/>
          </a:xfrm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159" name="Grafika 6" descr="Graf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87" y="369737"/>
            <a:ext cx="1974223" cy="624329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ą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Obraz 6" descr="Obraz 6"/>
          <p:cNvPicPr>
            <a:picLocks noChangeAspect="1"/>
          </p:cNvPicPr>
          <p:nvPr/>
        </p:nvPicPr>
        <p:blipFill>
          <a:blip r:embed="rId2"/>
          <a:srcRect l="11749"/>
          <a:stretch>
            <a:fillRect/>
          </a:stretch>
        </p:blipFill>
        <p:spPr>
          <a:xfrm>
            <a:off x="459740" y="257810"/>
            <a:ext cx="2195195" cy="846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Obraz 7" descr="Obraz 7"/>
          <p:cNvPicPr>
            <a:picLocks noChangeAspect="1"/>
          </p:cNvPicPr>
          <p:nvPr/>
        </p:nvPicPr>
        <p:blipFill>
          <a:blip r:embed="rId3"/>
          <a:srcRect l="6824"/>
          <a:stretch>
            <a:fillRect/>
          </a:stretch>
        </p:blipFill>
        <p:spPr>
          <a:xfrm>
            <a:off x="459740" y="8603932"/>
            <a:ext cx="825501" cy="8991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" name="Pole tekstowe 3"/>
          <p:cNvGrpSpPr/>
          <p:nvPr/>
        </p:nvGrpSpPr>
        <p:grpSpPr>
          <a:xfrm>
            <a:off x="1538286" y="9045892"/>
            <a:ext cx="981712" cy="457201"/>
            <a:chOff x="0" y="0"/>
            <a:chExt cx="981710" cy="457200"/>
          </a:xfrm>
        </p:grpSpPr>
        <p:sp>
          <p:nvSpPr>
            <p:cNvPr id="169" name="Prostokąt"/>
            <p:cNvSpPr/>
            <p:nvPr/>
          </p:nvSpPr>
          <p:spPr>
            <a:xfrm>
              <a:off x="-1" y="0"/>
              <a:ext cx="981712" cy="4572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70" name="MASIOTA…"/>
            <p:cNvSpPr txBox="1"/>
            <p:nvPr/>
          </p:nvSpPr>
          <p:spPr>
            <a:xfrm>
              <a:off x="-1" y="0"/>
              <a:ext cx="981712" cy="434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 b="1"/>
              </a:pPr>
              <a:r>
                <a:t>MASIOTA</a:t>
              </a:r>
              <a:endParaRPr sz="1200"/>
            </a:p>
            <a:p>
              <a:pPr>
                <a:defRPr sz="700" b="1"/>
              </a:pPr>
              <a:r>
                <a:t>adwokaci i radcowie </a:t>
              </a:r>
              <a:endParaRPr sz="1200"/>
            </a:p>
            <a:p>
              <a:pPr>
                <a:defRPr sz="700" b="1"/>
              </a:pPr>
              <a:r>
                <a:t>prawni</a:t>
              </a:r>
            </a:p>
          </p:txBody>
        </p:sp>
      </p:grpSp>
      <p:grpSp>
        <p:nvGrpSpPr>
          <p:cNvPr id="174" name="Pole tekstowe 4"/>
          <p:cNvGrpSpPr/>
          <p:nvPr/>
        </p:nvGrpSpPr>
        <p:grpSpPr>
          <a:xfrm>
            <a:off x="2585085" y="8759829"/>
            <a:ext cx="1778001" cy="777241"/>
            <a:chOff x="0" y="0"/>
            <a:chExt cx="1778000" cy="777240"/>
          </a:xfrm>
        </p:grpSpPr>
        <p:sp>
          <p:nvSpPr>
            <p:cNvPr id="172" name="Prostokąt"/>
            <p:cNvSpPr/>
            <p:nvPr/>
          </p:nvSpPr>
          <p:spPr>
            <a:xfrm>
              <a:off x="0" y="0"/>
              <a:ext cx="1778000" cy="73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73" name="Adres korespondencyjny:…"/>
            <p:cNvSpPr txBox="1"/>
            <p:nvPr/>
          </p:nvSpPr>
          <p:spPr>
            <a:xfrm>
              <a:off x="0" y="0"/>
              <a:ext cx="1778000" cy="777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/>
              </a:pPr>
              <a:r>
                <a:t>Adres korespondencyjny:</a:t>
              </a:r>
              <a:endParaRPr sz="1200"/>
            </a:p>
            <a:p>
              <a:pPr>
                <a:defRPr sz="700" b="1"/>
              </a:pPr>
              <a:r>
                <a:t> </a:t>
              </a:r>
              <a:endParaRPr sz="1200"/>
            </a:p>
            <a:p>
              <a:pPr>
                <a:defRPr sz="700" b="1"/>
              </a:pPr>
              <a:r>
                <a:t>Poznań</a:t>
              </a:r>
              <a:endParaRPr sz="1200"/>
            </a:p>
            <a:p>
              <a:pPr>
                <a:defRPr sz="700"/>
              </a:pPr>
              <a:r>
                <a:t>ul. Paderewskiego 6/2, 61-770 Poznań</a:t>
              </a:r>
              <a:endParaRPr sz="1200"/>
            </a:p>
            <a:p>
              <a:pPr>
                <a:defRPr sz="700"/>
              </a:pPr>
              <a:r>
                <a:t>tel. +48 61 852 36 23</a:t>
              </a:r>
              <a:endParaRPr sz="1200"/>
            </a:p>
            <a:p>
              <a:pPr>
                <a:defRPr sz="700"/>
              </a:pPr>
              <a:r>
                <a:t>kancelaria@masiota.com</a:t>
              </a:r>
            </a:p>
          </p:txBody>
        </p:sp>
      </p:grpSp>
      <p:grpSp>
        <p:nvGrpSpPr>
          <p:cNvPr id="177" name="Pole tekstowe 5"/>
          <p:cNvGrpSpPr/>
          <p:nvPr/>
        </p:nvGrpSpPr>
        <p:grpSpPr>
          <a:xfrm>
            <a:off x="4186873" y="8770939"/>
            <a:ext cx="1456056" cy="777241"/>
            <a:chOff x="0" y="0"/>
            <a:chExt cx="1456055" cy="777240"/>
          </a:xfrm>
        </p:grpSpPr>
        <p:sp>
          <p:nvSpPr>
            <p:cNvPr id="175" name="Prostokąt"/>
            <p:cNvSpPr/>
            <p:nvPr/>
          </p:nvSpPr>
          <p:spPr>
            <a:xfrm>
              <a:off x="0" y="0"/>
              <a:ext cx="1456056" cy="73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76" name="Oddział:…"/>
            <p:cNvSpPr txBox="1"/>
            <p:nvPr/>
          </p:nvSpPr>
          <p:spPr>
            <a:xfrm>
              <a:off x="0" y="0"/>
              <a:ext cx="1456056" cy="777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/>
              </a:pPr>
              <a:r>
                <a:t>Oddział:</a:t>
              </a:r>
              <a:endParaRPr sz="1200"/>
            </a:p>
            <a:p>
              <a:pPr>
                <a:defRPr sz="700" b="1"/>
              </a:pPr>
              <a:r>
                <a:t> </a:t>
              </a:r>
              <a:endParaRPr sz="1200"/>
            </a:p>
            <a:p>
              <a:pPr>
                <a:defRPr sz="700" b="1"/>
              </a:pPr>
              <a:r>
                <a:t>Warszawa</a:t>
              </a:r>
              <a:endParaRPr sz="1200"/>
            </a:p>
            <a:p>
              <a:pPr>
                <a:defRPr sz="700"/>
              </a:pPr>
              <a:r>
                <a:t>ul. Trębacka 4, 00-074 Warszawa</a:t>
              </a:r>
              <a:endParaRPr sz="1200"/>
            </a:p>
            <a:p>
              <a:pPr>
                <a:defRPr sz="700"/>
              </a:pPr>
              <a:r>
                <a:t>tel. +48 22 630 94 49</a:t>
              </a:r>
              <a:endParaRPr sz="1200"/>
            </a:p>
            <a:p>
              <a:pPr>
                <a:defRPr sz="700"/>
              </a:pPr>
              <a:r>
                <a:t>office@masiota.com</a:t>
              </a:r>
            </a:p>
          </p:txBody>
        </p:sp>
      </p:grpSp>
      <p:grpSp>
        <p:nvGrpSpPr>
          <p:cNvPr id="180" name="Pole tekstowe 6"/>
          <p:cNvGrpSpPr/>
          <p:nvPr/>
        </p:nvGrpSpPr>
        <p:grpSpPr>
          <a:xfrm>
            <a:off x="5515609" y="8762679"/>
            <a:ext cx="889001" cy="219710"/>
            <a:chOff x="0" y="0"/>
            <a:chExt cx="889000" cy="219709"/>
          </a:xfrm>
        </p:grpSpPr>
        <p:sp>
          <p:nvSpPr>
            <p:cNvPr id="178" name="Prostokąt"/>
            <p:cNvSpPr/>
            <p:nvPr/>
          </p:nvSpPr>
          <p:spPr>
            <a:xfrm>
              <a:off x="0" y="0"/>
              <a:ext cx="889000" cy="2197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79" name="www.masiota.com"/>
            <p:cNvSpPr txBox="1"/>
            <p:nvPr/>
          </p:nvSpPr>
          <p:spPr>
            <a:xfrm>
              <a:off x="0" y="0"/>
              <a:ext cx="889000" cy="205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700"/>
              </a:lvl1pPr>
            </a:lstStyle>
            <a:p>
              <a:r>
                <a:t>www.masiota.com</a:t>
              </a:r>
            </a:p>
          </p:txBody>
        </p:sp>
      </p:grpSp>
      <p:pic>
        <p:nvPicPr>
          <p:cNvPr id="181" name="Obraz 7" descr="Obraz 7"/>
          <p:cNvPicPr>
            <a:picLocks noChangeAspect="1"/>
          </p:cNvPicPr>
          <p:nvPr/>
        </p:nvPicPr>
        <p:blipFill>
          <a:blip r:embed="rId4"/>
          <a:srcRect b="11950"/>
          <a:stretch>
            <a:fillRect/>
          </a:stretch>
        </p:blipFill>
        <p:spPr>
          <a:xfrm>
            <a:off x="-73236" y="-10681"/>
            <a:ext cx="6931236" cy="3453969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reść - poziom 1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83" name="Symbol zastępczy tekstu 11"/>
          <p:cNvSpPr>
            <a:spLocks noGrp="1"/>
          </p:cNvSpPr>
          <p:nvPr>
            <p:ph type="body" idx="13"/>
          </p:nvPr>
        </p:nvSpPr>
        <p:spPr>
          <a:xfrm>
            <a:off x="393700" y="3683000"/>
            <a:ext cx="5969000" cy="4699000"/>
          </a:xfrm>
          <a:prstGeom prst="rect">
            <a:avLst/>
          </a:prstGeom>
        </p:spPr>
        <p:txBody>
          <a:bodyPr/>
          <a:lstStyle/>
          <a:p>
            <a:pPr algn="just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4" name="Symbol zastępczy tekstu 17"/>
          <p:cNvSpPr>
            <a:spLocks noGrp="1"/>
          </p:cNvSpPr>
          <p:nvPr>
            <p:ph type="body" sz="quarter" idx="14"/>
          </p:nvPr>
        </p:nvSpPr>
        <p:spPr>
          <a:xfrm>
            <a:off x="393700" y="1308100"/>
            <a:ext cx="5969000" cy="317500"/>
          </a:xfrm>
          <a:prstGeom prst="rect">
            <a:avLst/>
          </a:prstGeom>
        </p:spPr>
        <p:txBody>
          <a:bodyPr/>
          <a:lstStyle/>
          <a:p>
            <a:pPr>
              <a:defRPr sz="12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185" name="Grafika 6" descr="Graf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87" y="369737"/>
            <a:ext cx="1974223" cy="624329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olejne str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Obraz 6" descr="Obraz 6"/>
          <p:cNvPicPr>
            <a:picLocks noChangeAspect="1"/>
          </p:cNvPicPr>
          <p:nvPr/>
        </p:nvPicPr>
        <p:blipFill>
          <a:blip r:embed="rId2"/>
          <a:srcRect l="11749"/>
          <a:stretch>
            <a:fillRect/>
          </a:stretch>
        </p:blipFill>
        <p:spPr>
          <a:xfrm>
            <a:off x="459740" y="257810"/>
            <a:ext cx="2195195" cy="846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Obraz 7" descr="Obraz 7"/>
          <p:cNvPicPr>
            <a:picLocks noChangeAspect="1"/>
          </p:cNvPicPr>
          <p:nvPr/>
        </p:nvPicPr>
        <p:blipFill>
          <a:blip r:embed="rId3"/>
          <a:srcRect l="6824"/>
          <a:stretch>
            <a:fillRect/>
          </a:stretch>
        </p:blipFill>
        <p:spPr>
          <a:xfrm>
            <a:off x="459740" y="8603932"/>
            <a:ext cx="825501" cy="8991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" name="Pole tekstowe 3"/>
          <p:cNvGrpSpPr/>
          <p:nvPr/>
        </p:nvGrpSpPr>
        <p:grpSpPr>
          <a:xfrm>
            <a:off x="1538286" y="9045892"/>
            <a:ext cx="981712" cy="457201"/>
            <a:chOff x="0" y="0"/>
            <a:chExt cx="981710" cy="457200"/>
          </a:xfrm>
        </p:grpSpPr>
        <p:sp>
          <p:nvSpPr>
            <p:cNvPr id="195" name="Prostokąt"/>
            <p:cNvSpPr/>
            <p:nvPr/>
          </p:nvSpPr>
          <p:spPr>
            <a:xfrm>
              <a:off x="-1" y="0"/>
              <a:ext cx="981712" cy="4572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96" name="MASIOTA…"/>
            <p:cNvSpPr txBox="1"/>
            <p:nvPr/>
          </p:nvSpPr>
          <p:spPr>
            <a:xfrm>
              <a:off x="-1" y="0"/>
              <a:ext cx="981712" cy="434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 b="1"/>
              </a:pPr>
              <a:r>
                <a:t>MASIOTA</a:t>
              </a:r>
              <a:endParaRPr sz="1200"/>
            </a:p>
            <a:p>
              <a:pPr>
                <a:defRPr sz="700" b="1"/>
              </a:pPr>
              <a:r>
                <a:t>adwokaci i radcowie </a:t>
              </a:r>
              <a:endParaRPr sz="1200"/>
            </a:p>
            <a:p>
              <a:pPr>
                <a:defRPr sz="700" b="1"/>
              </a:pPr>
              <a:r>
                <a:t>prawni</a:t>
              </a:r>
            </a:p>
          </p:txBody>
        </p:sp>
      </p:grpSp>
      <p:grpSp>
        <p:nvGrpSpPr>
          <p:cNvPr id="200" name="Pole tekstowe 4"/>
          <p:cNvGrpSpPr/>
          <p:nvPr/>
        </p:nvGrpSpPr>
        <p:grpSpPr>
          <a:xfrm>
            <a:off x="2585085" y="8759829"/>
            <a:ext cx="1778001" cy="777241"/>
            <a:chOff x="0" y="0"/>
            <a:chExt cx="1778000" cy="777240"/>
          </a:xfrm>
        </p:grpSpPr>
        <p:sp>
          <p:nvSpPr>
            <p:cNvPr id="198" name="Prostokąt"/>
            <p:cNvSpPr/>
            <p:nvPr/>
          </p:nvSpPr>
          <p:spPr>
            <a:xfrm>
              <a:off x="0" y="0"/>
              <a:ext cx="1778000" cy="73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99" name="Adres korespondencyjny:…"/>
            <p:cNvSpPr txBox="1"/>
            <p:nvPr/>
          </p:nvSpPr>
          <p:spPr>
            <a:xfrm>
              <a:off x="0" y="0"/>
              <a:ext cx="1778000" cy="777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/>
              </a:pPr>
              <a:r>
                <a:t>Adres korespondencyjny:</a:t>
              </a:r>
              <a:endParaRPr sz="1200"/>
            </a:p>
            <a:p>
              <a:pPr>
                <a:defRPr sz="700" b="1"/>
              </a:pPr>
              <a:r>
                <a:t> </a:t>
              </a:r>
              <a:endParaRPr sz="1200"/>
            </a:p>
            <a:p>
              <a:pPr>
                <a:defRPr sz="700" b="1"/>
              </a:pPr>
              <a:r>
                <a:t>Poznań</a:t>
              </a:r>
              <a:endParaRPr sz="1200"/>
            </a:p>
            <a:p>
              <a:pPr>
                <a:defRPr sz="700"/>
              </a:pPr>
              <a:r>
                <a:t>ul. Paderewskiego 6/2, 61-770 Poznań</a:t>
              </a:r>
              <a:endParaRPr sz="1200"/>
            </a:p>
            <a:p>
              <a:pPr>
                <a:defRPr sz="700"/>
              </a:pPr>
              <a:r>
                <a:t>tel. +48 61 852 36 23</a:t>
              </a:r>
              <a:endParaRPr sz="1200"/>
            </a:p>
            <a:p>
              <a:pPr>
                <a:defRPr sz="700"/>
              </a:pPr>
              <a:r>
                <a:t>kancelaria@masiota.com</a:t>
              </a:r>
            </a:p>
          </p:txBody>
        </p:sp>
      </p:grpSp>
      <p:grpSp>
        <p:nvGrpSpPr>
          <p:cNvPr id="203" name="Pole tekstowe 5"/>
          <p:cNvGrpSpPr/>
          <p:nvPr/>
        </p:nvGrpSpPr>
        <p:grpSpPr>
          <a:xfrm>
            <a:off x="4186873" y="8770939"/>
            <a:ext cx="1456056" cy="777241"/>
            <a:chOff x="0" y="0"/>
            <a:chExt cx="1456055" cy="777240"/>
          </a:xfrm>
        </p:grpSpPr>
        <p:sp>
          <p:nvSpPr>
            <p:cNvPr id="201" name="Prostokąt"/>
            <p:cNvSpPr/>
            <p:nvPr/>
          </p:nvSpPr>
          <p:spPr>
            <a:xfrm>
              <a:off x="0" y="0"/>
              <a:ext cx="1456056" cy="73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202" name="Oddział:…"/>
            <p:cNvSpPr txBox="1"/>
            <p:nvPr/>
          </p:nvSpPr>
          <p:spPr>
            <a:xfrm>
              <a:off x="0" y="0"/>
              <a:ext cx="1456056" cy="777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/>
              </a:pPr>
              <a:r>
                <a:t>Oddział:</a:t>
              </a:r>
              <a:endParaRPr sz="1200"/>
            </a:p>
            <a:p>
              <a:pPr>
                <a:defRPr sz="700" b="1"/>
              </a:pPr>
              <a:r>
                <a:t> </a:t>
              </a:r>
              <a:endParaRPr sz="1200"/>
            </a:p>
            <a:p>
              <a:pPr>
                <a:defRPr sz="700" b="1"/>
              </a:pPr>
              <a:r>
                <a:t>Warszawa</a:t>
              </a:r>
              <a:endParaRPr sz="1200"/>
            </a:p>
            <a:p>
              <a:pPr>
                <a:defRPr sz="700"/>
              </a:pPr>
              <a:r>
                <a:t>ul. Trębacka 4, 00-074 Warszawa</a:t>
              </a:r>
              <a:endParaRPr sz="1200"/>
            </a:p>
            <a:p>
              <a:pPr>
                <a:defRPr sz="700"/>
              </a:pPr>
              <a:r>
                <a:t>tel. +48 22 630 94 49</a:t>
              </a:r>
              <a:endParaRPr sz="1200"/>
            </a:p>
            <a:p>
              <a:pPr>
                <a:defRPr sz="700"/>
              </a:pPr>
              <a:r>
                <a:t>office@masiota.com</a:t>
              </a:r>
            </a:p>
          </p:txBody>
        </p:sp>
      </p:grpSp>
      <p:grpSp>
        <p:nvGrpSpPr>
          <p:cNvPr id="206" name="Pole tekstowe 6"/>
          <p:cNvGrpSpPr/>
          <p:nvPr/>
        </p:nvGrpSpPr>
        <p:grpSpPr>
          <a:xfrm>
            <a:off x="5515609" y="8762679"/>
            <a:ext cx="889001" cy="219710"/>
            <a:chOff x="0" y="0"/>
            <a:chExt cx="889000" cy="219709"/>
          </a:xfrm>
        </p:grpSpPr>
        <p:sp>
          <p:nvSpPr>
            <p:cNvPr id="204" name="Prostokąt"/>
            <p:cNvSpPr/>
            <p:nvPr/>
          </p:nvSpPr>
          <p:spPr>
            <a:xfrm>
              <a:off x="0" y="0"/>
              <a:ext cx="889000" cy="2197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205" name="www.masiota.com"/>
            <p:cNvSpPr txBox="1"/>
            <p:nvPr/>
          </p:nvSpPr>
          <p:spPr>
            <a:xfrm>
              <a:off x="0" y="0"/>
              <a:ext cx="889000" cy="205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700"/>
              </a:lvl1pPr>
            </a:lstStyle>
            <a:p>
              <a:r>
                <a:t>www.masiota.com</a:t>
              </a:r>
            </a:p>
          </p:txBody>
        </p:sp>
      </p:grpSp>
      <p:sp>
        <p:nvSpPr>
          <p:cNvPr id="207" name="pole tekstowe 12"/>
          <p:cNvSpPr txBox="1"/>
          <p:nvPr/>
        </p:nvSpPr>
        <p:spPr>
          <a:xfrm>
            <a:off x="406400" y="1346200"/>
            <a:ext cx="4241800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Tu wstaw datę publikacji </a:t>
            </a:r>
          </a:p>
        </p:txBody>
      </p:sp>
      <p:sp>
        <p:nvSpPr>
          <p:cNvPr id="208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393700" y="1435100"/>
            <a:ext cx="5969000" cy="6946900"/>
          </a:xfrm>
          <a:prstGeom prst="rect">
            <a:avLst/>
          </a:prstGeom>
        </p:spPr>
        <p:txBody>
          <a:bodyPr/>
          <a:lstStyle>
            <a:lvl1pPr algn="just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476250" indent="-133350" algn="just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845819" indent="-160019" algn="just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13338" indent="-184638" algn="just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556238" indent="-184638" algn="just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0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 descr="Obraz 6"/>
          <p:cNvPicPr>
            <a:picLocks noChangeAspect="1"/>
          </p:cNvPicPr>
          <p:nvPr/>
        </p:nvPicPr>
        <p:blipFill>
          <a:blip r:embed="rId10"/>
          <a:srcRect l="11749"/>
          <a:stretch>
            <a:fillRect/>
          </a:stretch>
        </p:blipFill>
        <p:spPr>
          <a:xfrm>
            <a:off x="459740" y="257810"/>
            <a:ext cx="2195195" cy="846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7" descr="Obraz 7"/>
          <p:cNvPicPr>
            <a:picLocks noChangeAspect="1"/>
          </p:cNvPicPr>
          <p:nvPr/>
        </p:nvPicPr>
        <p:blipFill>
          <a:blip r:embed="rId11"/>
          <a:srcRect l="6824"/>
          <a:stretch>
            <a:fillRect/>
          </a:stretch>
        </p:blipFill>
        <p:spPr>
          <a:xfrm>
            <a:off x="459740" y="8603932"/>
            <a:ext cx="825501" cy="8991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Pole tekstowe 3"/>
          <p:cNvGrpSpPr/>
          <p:nvPr/>
        </p:nvGrpSpPr>
        <p:grpSpPr>
          <a:xfrm>
            <a:off x="1538286" y="9045892"/>
            <a:ext cx="981712" cy="457201"/>
            <a:chOff x="0" y="0"/>
            <a:chExt cx="981710" cy="457200"/>
          </a:xfrm>
        </p:grpSpPr>
        <p:sp>
          <p:nvSpPr>
            <p:cNvPr id="4" name="Prostokąt"/>
            <p:cNvSpPr/>
            <p:nvPr/>
          </p:nvSpPr>
          <p:spPr>
            <a:xfrm>
              <a:off x="-1" y="0"/>
              <a:ext cx="981712" cy="4572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5" name="MASIOTA…"/>
            <p:cNvSpPr txBox="1"/>
            <p:nvPr/>
          </p:nvSpPr>
          <p:spPr>
            <a:xfrm>
              <a:off x="-1" y="0"/>
              <a:ext cx="981712" cy="434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 b="1"/>
              </a:pPr>
              <a:r>
                <a:t>MASIOTA</a:t>
              </a:r>
              <a:endParaRPr sz="1200"/>
            </a:p>
            <a:p>
              <a:pPr>
                <a:defRPr sz="700" b="1"/>
              </a:pPr>
              <a:r>
                <a:t>adwokaci i radcowie </a:t>
              </a:r>
              <a:endParaRPr sz="1200"/>
            </a:p>
            <a:p>
              <a:pPr>
                <a:defRPr sz="700" b="1"/>
              </a:pPr>
              <a:r>
                <a:t>prawni</a:t>
              </a:r>
            </a:p>
          </p:txBody>
        </p:sp>
      </p:grpSp>
      <p:grpSp>
        <p:nvGrpSpPr>
          <p:cNvPr id="9" name="Pole tekstowe 4"/>
          <p:cNvGrpSpPr/>
          <p:nvPr/>
        </p:nvGrpSpPr>
        <p:grpSpPr>
          <a:xfrm>
            <a:off x="2585085" y="8759829"/>
            <a:ext cx="1778001" cy="777241"/>
            <a:chOff x="0" y="0"/>
            <a:chExt cx="1778000" cy="777240"/>
          </a:xfrm>
        </p:grpSpPr>
        <p:sp>
          <p:nvSpPr>
            <p:cNvPr id="7" name="Prostokąt"/>
            <p:cNvSpPr/>
            <p:nvPr/>
          </p:nvSpPr>
          <p:spPr>
            <a:xfrm>
              <a:off x="0" y="0"/>
              <a:ext cx="1778000" cy="73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8" name="Adres korespondencyjny:…"/>
            <p:cNvSpPr txBox="1"/>
            <p:nvPr/>
          </p:nvSpPr>
          <p:spPr>
            <a:xfrm>
              <a:off x="0" y="0"/>
              <a:ext cx="1778000" cy="777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/>
              </a:pPr>
              <a:r>
                <a:t>Adres korespondencyjny:</a:t>
              </a:r>
              <a:endParaRPr sz="1200"/>
            </a:p>
            <a:p>
              <a:pPr>
                <a:defRPr sz="700" b="1"/>
              </a:pPr>
              <a:r>
                <a:t> </a:t>
              </a:r>
              <a:endParaRPr sz="1200"/>
            </a:p>
            <a:p>
              <a:pPr>
                <a:defRPr sz="700" b="1"/>
              </a:pPr>
              <a:r>
                <a:t>Poznań</a:t>
              </a:r>
              <a:endParaRPr sz="1200"/>
            </a:p>
            <a:p>
              <a:pPr>
                <a:defRPr sz="700"/>
              </a:pPr>
              <a:r>
                <a:t>ul. Paderewskiego 6/2, 61-770 Poznań</a:t>
              </a:r>
              <a:endParaRPr sz="1200"/>
            </a:p>
            <a:p>
              <a:pPr>
                <a:defRPr sz="700"/>
              </a:pPr>
              <a:r>
                <a:t>tel. +48 61 852 36 23</a:t>
              </a:r>
              <a:endParaRPr sz="1200"/>
            </a:p>
            <a:p>
              <a:pPr>
                <a:defRPr sz="700"/>
              </a:pPr>
              <a:r>
                <a:t>kancelaria@masiota.com</a:t>
              </a:r>
            </a:p>
          </p:txBody>
        </p:sp>
      </p:grpSp>
      <p:grpSp>
        <p:nvGrpSpPr>
          <p:cNvPr id="12" name="Pole tekstowe 5"/>
          <p:cNvGrpSpPr/>
          <p:nvPr/>
        </p:nvGrpSpPr>
        <p:grpSpPr>
          <a:xfrm>
            <a:off x="4186873" y="8770939"/>
            <a:ext cx="1456056" cy="777241"/>
            <a:chOff x="0" y="0"/>
            <a:chExt cx="1456055" cy="777240"/>
          </a:xfrm>
        </p:grpSpPr>
        <p:sp>
          <p:nvSpPr>
            <p:cNvPr id="10" name="Prostokąt"/>
            <p:cNvSpPr/>
            <p:nvPr/>
          </p:nvSpPr>
          <p:spPr>
            <a:xfrm>
              <a:off x="0" y="0"/>
              <a:ext cx="1456056" cy="73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1" name="Oddział:…"/>
            <p:cNvSpPr txBox="1"/>
            <p:nvPr/>
          </p:nvSpPr>
          <p:spPr>
            <a:xfrm>
              <a:off x="0" y="0"/>
              <a:ext cx="1456056" cy="777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700"/>
              </a:pPr>
              <a:r>
                <a:t>Oddział:</a:t>
              </a:r>
              <a:endParaRPr sz="1200"/>
            </a:p>
            <a:p>
              <a:pPr>
                <a:defRPr sz="700" b="1"/>
              </a:pPr>
              <a:r>
                <a:t> </a:t>
              </a:r>
              <a:endParaRPr sz="1200"/>
            </a:p>
            <a:p>
              <a:pPr>
                <a:defRPr sz="700" b="1"/>
              </a:pPr>
              <a:r>
                <a:t>Warszawa</a:t>
              </a:r>
              <a:endParaRPr sz="1200"/>
            </a:p>
            <a:p>
              <a:pPr>
                <a:defRPr sz="700"/>
              </a:pPr>
              <a:r>
                <a:t>ul. Trębacka 4, 00-074 Warszawa</a:t>
              </a:r>
              <a:endParaRPr sz="1200"/>
            </a:p>
            <a:p>
              <a:pPr>
                <a:defRPr sz="700"/>
              </a:pPr>
              <a:r>
                <a:t>tel. +48 22 630 94 49</a:t>
              </a:r>
              <a:endParaRPr sz="1200"/>
            </a:p>
            <a:p>
              <a:pPr>
                <a:defRPr sz="700"/>
              </a:pPr>
              <a:r>
                <a:t>office@masiota.com</a:t>
              </a:r>
            </a:p>
          </p:txBody>
        </p:sp>
      </p:grpSp>
      <p:grpSp>
        <p:nvGrpSpPr>
          <p:cNvPr id="15" name="Pole tekstowe 6"/>
          <p:cNvGrpSpPr/>
          <p:nvPr/>
        </p:nvGrpSpPr>
        <p:grpSpPr>
          <a:xfrm>
            <a:off x="5515609" y="8762679"/>
            <a:ext cx="889001" cy="219710"/>
            <a:chOff x="0" y="0"/>
            <a:chExt cx="889000" cy="219709"/>
          </a:xfrm>
        </p:grpSpPr>
        <p:sp>
          <p:nvSpPr>
            <p:cNvPr id="13" name="Prostokąt"/>
            <p:cNvSpPr/>
            <p:nvPr/>
          </p:nvSpPr>
          <p:spPr>
            <a:xfrm>
              <a:off x="0" y="0"/>
              <a:ext cx="889000" cy="2197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  <p:sp>
          <p:nvSpPr>
            <p:cNvPr id="14" name="www.masiota.com"/>
            <p:cNvSpPr txBox="1"/>
            <p:nvPr/>
          </p:nvSpPr>
          <p:spPr>
            <a:xfrm>
              <a:off x="0" y="0"/>
              <a:ext cx="889000" cy="205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700"/>
              </a:lvl1pPr>
            </a:lstStyle>
            <a:p>
              <a:r>
                <a:t>www.masiota.com</a:t>
              </a:r>
            </a:p>
          </p:txBody>
        </p:sp>
      </p:grpSp>
      <p:pic>
        <p:nvPicPr>
          <p:cNvPr id="16" name="Obraz 7" descr="Obraz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5580"/>
            <a:ext cx="6858000" cy="342323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393700" y="1727200"/>
            <a:ext cx="5969000" cy="147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pic>
        <p:nvPicPr>
          <p:cNvPr id="18" name="Grafika 2" descr="Grafika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987" y="369737"/>
            <a:ext cx="1974223" cy="62432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kst tytułowy"/>
          <p:cNvSpPr txBox="1">
            <a:spLocks noGrp="1"/>
          </p:cNvSpPr>
          <p:nvPr>
            <p:ph type="title"/>
          </p:nvPr>
        </p:nvSpPr>
        <p:spPr>
          <a:xfrm>
            <a:off x="342900" y="396698"/>
            <a:ext cx="6172200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Tekst tytułowy</a:t>
            </a:r>
          </a:p>
        </p:txBody>
      </p:sp>
      <p:sp>
        <p:nvSpPr>
          <p:cNvPr id="20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3314700" y="8914694"/>
            <a:ext cx="1600200" cy="533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0" marR="0" indent="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rgbClr val="FFFFFF"/>
          </a:solidFill>
          <a:uFillTx/>
          <a:latin typeface="FrankRuehl"/>
          <a:ea typeface="FrankRuehl"/>
          <a:cs typeface="FrankRuehl"/>
          <a:sym typeface="FrankRuehl"/>
        </a:defRPr>
      </a:lvl1pPr>
      <a:lvl2pPr marL="590550" marR="0" indent="-2476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FFFFFF"/>
          </a:solidFill>
          <a:uFillTx/>
          <a:latin typeface="FrankRuehl"/>
          <a:ea typeface="FrankRuehl"/>
          <a:cs typeface="FrankRuehl"/>
          <a:sym typeface="FrankRuehl"/>
        </a:defRPr>
      </a:lvl2pPr>
      <a:lvl3pPr marL="982980" marR="0" indent="-29718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FFFFFF"/>
          </a:solidFill>
          <a:uFillTx/>
          <a:latin typeface="FrankRuehl"/>
          <a:ea typeface="FrankRuehl"/>
          <a:cs typeface="FrankRuehl"/>
          <a:sym typeface="FrankRuehl"/>
        </a:defRPr>
      </a:lvl3pPr>
      <a:lvl4pPr marL="1371600" marR="0" indent="-3429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FFFFFF"/>
          </a:solidFill>
          <a:uFillTx/>
          <a:latin typeface="FrankRuehl"/>
          <a:ea typeface="FrankRuehl"/>
          <a:cs typeface="FrankRuehl"/>
          <a:sym typeface="FrankRuehl"/>
        </a:defRPr>
      </a:lvl4pPr>
      <a:lvl5pPr marL="1714500" marR="0" indent="-3429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FFFFFF"/>
          </a:solidFill>
          <a:uFillTx/>
          <a:latin typeface="FrankRuehl"/>
          <a:ea typeface="FrankRuehl"/>
          <a:cs typeface="FrankRuehl"/>
          <a:sym typeface="FrankRuehl"/>
        </a:defRPr>
      </a:lvl5pPr>
      <a:lvl6pPr marL="2057400" marR="0" indent="-3429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FFFFFF"/>
          </a:solidFill>
          <a:uFillTx/>
          <a:latin typeface="FrankRuehl"/>
          <a:ea typeface="FrankRuehl"/>
          <a:cs typeface="FrankRuehl"/>
          <a:sym typeface="FrankRuehl"/>
        </a:defRPr>
      </a:lvl6pPr>
      <a:lvl7pPr marL="2400300" marR="0" indent="-3429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FFFFFF"/>
          </a:solidFill>
          <a:uFillTx/>
          <a:latin typeface="FrankRuehl"/>
          <a:ea typeface="FrankRuehl"/>
          <a:cs typeface="FrankRuehl"/>
          <a:sym typeface="FrankRuehl"/>
        </a:defRPr>
      </a:lvl7pPr>
      <a:lvl8pPr marL="2743200" marR="0" indent="-3429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FFFFFF"/>
          </a:solidFill>
          <a:uFillTx/>
          <a:latin typeface="FrankRuehl"/>
          <a:ea typeface="FrankRuehl"/>
          <a:cs typeface="FrankRuehl"/>
          <a:sym typeface="FrankRuehl"/>
        </a:defRPr>
      </a:lvl8pPr>
      <a:lvl9pPr marL="3086100" marR="0" indent="-3429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FFFFFF"/>
          </a:solidFill>
          <a:uFillTx/>
          <a:latin typeface="FrankRuehl"/>
          <a:ea typeface="FrankRuehl"/>
          <a:cs typeface="FrankRuehl"/>
          <a:sym typeface="FrankRueh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ymbol zastępczy tekstu 1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l-PL" sz="1800" b="1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PRACA ZDALNA WPROWADZONA DO KODEKSU PRACY –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l-PL" sz="1800" b="1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 WARTO WIEDZIEĆ?</a:t>
            </a:r>
            <a:endParaRPr lang="pl-PL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9" name="Symbol zastępczy tekstu 2"/>
          <p:cNvSpPr>
            <a:spLocks noGrp="1"/>
          </p:cNvSpPr>
          <p:nvPr>
            <p:ph type="body" idx="13"/>
          </p:nvPr>
        </p:nvSpPr>
        <p:spPr>
          <a:xfrm>
            <a:off x="111318" y="3479800"/>
            <a:ext cx="6631388" cy="4699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l-PL" sz="11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 dniem 7 kwietnia 2023 roku weszły w życie przepisy regulujące pracę zdalną, które zostały wprowadzone przez ustawodawcę do Kodeksu pracy. Przepisy te obejmują swoim zakresem prawa i obowiązki pracodawcy oraz pracownika, odnoszące się do wykonywania pracy w sposób zdalny.</a:t>
            </a:r>
            <a:endParaRPr lang="pl-PL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pl-PL" sz="11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Kto zdecyduje o możliwości pracy zdalnej - pracownik, czy pracodawca? </a:t>
            </a:r>
            <a:endParaRPr lang="pl-PL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pl-PL" sz="11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 przedmiocie wykonywania pracy zdalnej, pracodawca oraz pracownik będą mogli porozumieć się przy zawarciu umowy o pracę albo w trakcie zatrudnienia. Inicjatywa taka może wyjść od pracodawcy, natomiast pracownikowi przysługuje uprawnienie do złożenia wniosku o wykonywanie pracy w sposób zdalny. Wniosek może zostać złożony w formie papierowej lub elektronicznej. Pracodawca zobowiązany jest przy tym uwzględnić wniosek złożony m.in. przez pracownicę w ciąży, pracownika wychowującego dziecko do ukończenia przez nie 4. roku życia, a także pracownika sprawującego opiekę nad innym członkiem najbliższej rodziny lub inną osobą pozostającą we wspólnym gospodarstwie domowym, posiadającymi orzeczenie o niepełnosprawności albo orzeczenie o znacznym stopniu niepełnosprawności. Odmowa uwzględnienia przez pracodawcę wniosku złożonego przez jedną z wyżej wymienionych osób będzie uzasadniona wyłącznie w przypadku, jeśli będzie to niemożliwe ze względu na organizację pracy lub rodzaj pracy wykonywanej przez pracownika. Odmowa uwzględnienia wniosku o możliwość wykonywania pracy zdalnie, każdorazowo będzie wymagała sporządzenia przez pracodawcę pisemnego uzasadnienia.</a:t>
            </a:r>
            <a:endParaRPr lang="pl-PL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pl-PL" sz="11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 jaki sposób uregulować zasady wykonywania pracy zdalnej?</a:t>
            </a:r>
            <a:endParaRPr lang="pl-PL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pl-PL" sz="11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Pracodawca, który ma zamiar umożliwiać pracownikom pracę w formie zdalnej, zobowiązany jest do określenia zasad wykonywania takiej pracy. W tym celu, pracodawca, jeśli działa u niego zakładowa organizacja związkowa, zawiera porozumienie z tą organizacją w przedmiocie ustalenia zasad pracy zdalnej. Pozostali pracodawcy zobowiązani będą do przeprowadzenia konsultacji z przedstawicielami pracowników wyłonionymi w trybie przyjętym u tego pracodawcy, a następnie do ustanowienia regulaminu zawierającego zasady wykonywania pracy zdalnej. Jeżeli natomiast pracodawca nie powoła stosownego regulaminu, zasady te będzie zobowiązany ustalić w porozumieniu zawartym indywidualnie z pracownikiem, wykonującym pracę zdalną. </a:t>
            </a:r>
            <a:endParaRPr lang="pl-PL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l-PL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pl-PL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br>
              <a:rPr lang="pl-PL" sz="11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pl-PL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 defTabSz="507491">
              <a:lnSpc>
                <a:spcPct val="120000"/>
              </a:lnSpc>
              <a:spcBef>
                <a:spcPts val="500"/>
              </a:spcBef>
              <a:defRPr sz="888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pl-PL" sz="1100" dirty="0">
              <a:solidFill>
                <a:schemeClr val="tx1"/>
              </a:solidFill>
            </a:endParaRPr>
          </a:p>
        </p:txBody>
      </p:sp>
      <p:sp>
        <p:nvSpPr>
          <p:cNvPr id="220" name="Symbol zastępczy tekstu 3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ymbol zastępczy tekstu 1"/>
          <p:cNvSpPr txBox="1">
            <a:spLocks noGrp="1"/>
          </p:cNvSpPr>
          <p:nvPr>
            <p:ph type="body" idx="1"/>
          </p:nvPr>
        </p:nvSpPr>
        <p:spPr>
          <a:xfrm>
            <a:off x="182881" y="1208598"/>
            <a:ext cx="6440556" cy="717340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l-PL" sz="11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Obowiązki pracodawcy w związku z wykonywaniem pracy zdalnej przez pracownika</a:t>
            </a:r>
            <a:endParaRPr lang="pl-PL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pl-PL" sz="1100" kern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Pracodawca zobowiązany jest m.in. zapewnić pracownikowi materiały i narzędzia pracy, a także instalację, serwis i konserwację narzędzi pracy, lub pokryć niezbędne koszty z tym związane oraz pokryć koszty energii elektrycznej i usług telekomunikacyjnych, niezbędnych do wykonywania pracy zdalnej. Jeżeli narzędzia pracy, z których pracownik będzie korzystał podczas wykonywania pracy zdalnej będą jego prywatnymi narzędziami, wówczas pracownikowi przysługuje prawo do ekwiwalentu pieniężnego, którego wysokość ustala z pracodawcą.</a:t>
            </a:r>
            <a:endParaRPr lang="pl-PL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l-PL" sz="1100" b="1" kern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Prawo do kontroli</a:t>
            </a:r>
            <a:endParaRPr lang="pl-PL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l-PL" sz="1100" kern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Pracodawcy przysługuje prawo do przeprowadzenia kontroli pracy zdalnej, wykonywanej przez pracownika, kontroli w zakresie bezpieczeństwa i higieny pracy, a także w zakresie przestrzegania wymogów bezpieczeństwa i ochrony informacji, w tym procedur ochrony danych osobowych. Kontrola powinna zostać przeprowadzona w taki sposób, aby nie naruszać prywatności pracownika i innych osób ani nie utrudniać korzystania z pomieszczeń domowych. </a:t>
            </a:r>
            <a:endParaRPr lang="pl-PL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l-PL" sz="1100" b="1" kern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Okazjonalna praca zdalna</a:t>
            </a:r>
            <a:endParaRPr lang="pl-PL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pl-PL" sz="1100" kern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Praca zdalna może być również wykonywana okazjonalnie, na wniosek pracownika złożony w postaci papierowej lub elektronicznej, w wymiarze nieprzekraczającym 24 dni w roku kalendarzowym.</a:t>
            </a:r>
            <a:endParaRPr lang="pl-PL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l-PL" sz="1100" kern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***</a:t>
            </a:r>
            <a:endParaRPr lang="pl-PL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l-PL" sz="1100" kern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Mając na uwadze wprowadzone regulacje, pracodawcy powinni podjąć działania zmierzające do wdrożenia stosownych procedur i regulaminów, aby wypełnić obowiązki wynikające z Kodeksu pracy. Dotyczy to zarówno tych pracodawców, którzy zatrudniają pracowników, wykonujących pracę zdalną, jak również tych, którzy jeszcze nie korzystają z takiej formy świadczenia pracy. Uprawnienie pracownika do złożenia </a:t>
            </a:r>
            <a:r>
              <a:rPr lang="pl-PL" sz="1100" kern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wniosku o wykonywanie </a:t>
            </a:r>
            <a:r>
              <a:rPr lang="pl-PL" sz="1100" kern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pracy zdalnej, może zrodzić konieczność skorzystania z wdrożonych procedur w każdym momencie.</a:t>
            </a:r>
            <a:endParaRPr lang="pl-PL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defTabSz="562355">
              <a:lnSpc>
                <a:spcPct val="120000"/>
              </a:lnSpc>
              <a:spcBef>
                <a:spcPts val="500"/>
              </a:spcBef>
              <a:defRPr sz="984"/>
            </a:pPr>
            <a:endParaRPr sz="1000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lowny">
  <a:themeElements>
    <a:clrScheme name="glown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glowny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glow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lowny">
  <a:themeElements>
    <a:clrScheme name="glown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glowny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glow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605</Words>
  <Application>Microsoft Office PowerPoint</Application>
  <PresentationFormat>Papier A4 (210x297 mm)</PresentationFormat>
  <Paragraphs>17</Paragraphs>
  <Slides>2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FrankRuehl</vt:lpstr>
      <vt:lpstr>glowny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Monika Marciniak</dc:creator>
  <cp:lastModifiedBy>Monika Marciniak</cp:lastModifiedBy>
  <cp:revision>44</cp:revision>
  <dcterms:modified xsi:type="dcterms:W3CDTF">2023-06-06T10:49:43Z</dcterms:modified>
</cp:coreProperties>
</file>